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</p:sldIdLst>
  <p:sldSz cy="5143500" cx="9144000"/>
  <p:notesSz cx="6858000" cy="9144000"/>
  <p:embeddedFontLst>
    <p:embeddedFont>
      <p:font typeface="Lato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BD43843-B7F3-426F-A7C2-B4D7D39E8D85}">
  <a:tblStyle styleId="{8BD43843-B7F3-426F-A7C2-B4D7D39E8D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ato-bold.fntdata"/><Relationship Id="rId10" Type="http://schemas.openxmlformats.org/officeDocument/2006/relationships/font" Target="fonts/Lato-regular.fntdata"/><Relationship Id="rId13" Type="http://schemas.openxmlformats.org/officeDocument/2006/relationships/font" Target="fonts/Lato-boldItalic.fntdata"/><Relationship Id="rId12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030e9e01b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030e9e01b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030e9e01b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030e9e01b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030e9e01b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030e9e01b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02750" y="196075"/>
            <a:ext cx="8520600" cy="103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71CC1F"/>
                </a:solidFill>
                <a:latin typeface="Lato"/>
                <a:ea typeface="Lato"/>
                <a:cs typeface="Lato"/>
                <a:sym typeface="Lato"/>
              </a:rPr>
              <a:t>Image Attribute Classification using Disentangled Embeddings on Multimodal Data</a:t>
            </a:r>
            <a:endParaRPr b="1" sz="3000">
              <a:solidFill>
                <a:srgbClr val="71CC1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43450" y="1111025"/>
            <a:ext cx="8520600" cy="3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1"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ato"/>
              <a:buChar char="●"/>
            </a:pPr>
            <a:r>
              <a:rPr lang="en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Many visual domains (housing, vehicle surroundings) require mapping images to the attributes they contain.</a:t>
            </a:r>
            <a:endParaRPr b="1" sz="22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Goal</a:t>
            </a:r>
            <a:endParaRPr b="1"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Represent images as disentangled attribute vectors. </a:t>
            </a:r>
            <a:endParaRPr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○"/>
            </a:pPr>
            <a:r>
              <a:rPr lang="en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For example, the first </a:t>
            </a:r>
            <a:r>
              <a:rPr lang="en" sz="1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k</a:t>
            </a:r>
            <a:r>
              <a:rPr lang="en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dimensions of an image embedding could represent tree, the next </a:t>
            </a:r>
            <a:r>
              <a:rPr lang="en" sz="1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k</a:t>
            </a:r>
            <a:r>
              <a:rPr lang="en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could represent house etc.</a:t>
            </a:r>
            <a:endParaRPr b="1"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Applications</a:t>
            </a:r>
            <a:endParaRPr b="1"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Verify attributes of houses based on images. For example, we could use this model to answer the question: do renters’ homes really have the attributes (ie. hardwood floors, closets, etc) that they claim to have? </a:t>
            </a:r>
            <a:endParaRPr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Another example lies in the space of autonomous driving.</a:t>
            </a:r>
            <a:endParaRPr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○"/>
            </a:pPr>
            <a:r>
              <a:rPr lang="en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can find attributes of images that contain a cars’ surroundings. </a:t>
            </a:r>
            <a:endParaRPr b="1"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8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71CC1F"/>
                </a:solidFill>
                <a:latin typeface="Lato"/>
                <a:ea typeface="Lato"/>
                <a:cs typeface="Lato"/>
                <a:sym typeface="Lato"/>
              </a:rPr>
              <a:t>Generating Disentangled Embeddings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075" y="1549825"/>
            <a:ext cx="1243950" cy="186589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311700" y="3519300"/>
            <a:ext cx="26583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“pink floral top”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1575" y="974638"/>
            <a:ext cx="581051" cy="871577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1967900" y="1549825"/>
            <a:ext cx="863100" cy="3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Apparel Type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1910150" y="1017725"/>
            <a:ext cx="8631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Attribute</a:t>
            </a:r>
            <a:endParaRPr u="sng"/>
          </a:p>
        </p:txBody>
      </p:sp>
      <p:sp>
        <p:nvSpPr>
          <p:cNvPr id="66" name="Google Shape;66;p14"/>
          <p:cNvSpPr txBox="1"/>
          <p:nvPr/>
        </p:nvSpPr>
        <p:spPr>
          <a:xfrm flipH="1">
            <a:off x="3127850" y="1801800"/>
            <a:ext cx="8631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“pink”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5588" y="2352438"/>
            <a:ext cx="661602" cy="9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2987400" y="3274950"/>
            <a:ext cx="7221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“floral”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4975" y="3711300"/>
            <a:ext cx="661602" cy="9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3091575" y="4679575"/>
            <a:ext cx="7221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“top”</a:t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4303525" y="1150500"/>
            <a:ext cx="13518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Matrices_color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4410300" y="2636988"/>
            <a:ext cx="1351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Matrices_style</a:t>
            </a: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4377125" y="4006175"/>
            <a:ext cx="1351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Matrices_type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253250" y="1358125"/>
            <a:ext cx="1656900" cy="26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5" name="Google Shape;75;p14"/>
          <p:cNvCxnSpPr>
            <a:stCxn id="63" idx="3"/>
            <a:endCxn id="71" idx="1"/>
          </p:cNvCxnSpPr>
          <p:nvPr/>
        </p:nvCxnSpPr>
        <p:spPr>
          <a:xfrm>
            <a:off x="3672627" y="1410426"/>
            <a:ext cx="63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" name="Google Shape;76;p14"/>
          <p:cNvCxnSpPr>
            <a:stCxn id="67" idx="3"/>
            <a:endCxn id="72" idx="1"/>
          </p:cNvCxnSpPr>
          <p:nvPr/>
        </p:nvCxnSpPr>
        <p:spPr>
          <a:xfrm flipH="1" rot="10800000">
            <a:off x="3677189" y="2838139"/>
            <a:ext cx="733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" name="Google Shape;77;p14"/>
          <p:cNvCxnSpPr>
            <a:stCxn id="69" idx="3"/>
            <a:endCxn id="73" idx="1"/>
          </p:cNvCxnSpPr>
          <p:nvPr/>
        </p:nvCxnSpPr>
        <p:spPr>
          <a:xfrm>
            <a:off x="3716577" y="4207501"/>
            <a:ext cx="66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" name="Google Shape;78;p14"/>
          <p:cNvSpPr txBox="1"/>
          <p:nvPr/>
        </p:nvSpPr>
        <p:spPr>
          <a:xfrm>
            <a:off x="3801550" y="2333000"/>
            <a:ext cx="1024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Train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CorrNet</a:t>
            </a:r>
            <a:endParaRPr sz="1000"/>
          </a:p>
        </p:txBody>
      </p:sp>
      <p:sp>
        <p:nvSpPr>
          <p:cNvPr id="79" name="Google Shape;79;p14"/>
          <p:cNvSpPr txBox="1"/>
          <p:nvPr/>
        </p:nvSpPr>
        <p:spPr>
          <a:xfrm>
            <a:off x="5893775" y="2575000"/>
            <a:ext cx="14841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Matrices_concat</a:t>
            </a:r>
            <a:endParaRPr/>
          </a:p>
        </p:txBody>
      </p:sp>
      <p:sp>
        <p:nvSpPr>
          <p:cNvPr id="80" name="Google Shape;80;p14"/>
          <p:cNvSpPr txBox="1"/>
          <p:nvPr/>
        </p:nvSpPr>
        <p:spPr>
          <a:xfrm>
            <a:off x="3780950" y="954700"/>
            <a:ext cx="1024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Train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CorrNet</a:t>
            </a:r>
            <a:endParaRPr sz="1000"/>
          </a:p>
        </p:txBody>
      </p:sp>
      <p:sp>
        <p:nvSpPr>
          <p:cNvPr id="81" name="Google Shape;81;p14"/>
          <p:cNvSpPr txBox="1"/>
          <p:nvPr/>
        </p:nvSpPr>
        <p:spPr>
          <a:xfrm>
            <a:off x="3801550" y="3739250"/>
            <a:ext cx="1024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Train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CorrNet</a:t>
            </a:r>
            <a:endParaRPr sz="1000"/>
          </a:p>
        </p:txBody>
      </p:sp>
      <p:cxnSp>
        <p:nvCxnSpPr>
          <p:cNvPr id="82" name="Google Shape;82;p14"/>
          <p:cNvCxnSpPr>
            <a:stCxn id="72" idx="3"/>
            <a:endCxn id="79" idx="1"/>
          </p:cNvCxnSpPr>
          <p:nvPr/>
        </p:nvCxnSpPr>
        <p:spPr>
          <a:xfrm flipH="1" rot="10800000">
            <a:off x="5762100" y="2776188"/>
            <a:ext cx="131700" cy="6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4"/>
          <p:cNvCxnSpPr>
            <a:stCxn id="73" idx="3"/>
            <a:endCxn id="79" idx="1"/>
          </p:cNvCxnSpPr>
          <p:nvPr/>
        </p:nvCxnSpPr>
        <p:spPr>
          <a:xfrm flipH="1" rot="10800000">
            <a:off x="5728925" y="2776175"/>
            <a:ext cx="165000" cy="143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" name="Google Shape;84;p14"/>
          <p:cNvSpPr txBox="1"/>
          <p:nvPr/>
        </p:nvSpPr>
        <p:spPr>
          <a:xfrm>
            <a:off x="5962975" y="3401550"/>
            <a:ext cx="1024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Initialize Final CorrNet</a:t>
            </a:r>
            <a:endParaRPr sz="1000"/>
          </a:p>
        </p:txBody>
      </p:sp>
      <p:cxnSp>
        <p:nvCxnSpPr>
          <p:cNvPr id="85" name="Google Shape;85;p14"/>
          <p:cNvCxnSpPr>
            <a:stCxn id="71" idx="3"/>
            <a:endCxn id="79" idx="1"/>
          </p:cNvCxnSpPr>
          <p:nvPr/>
        </p:nvCxnSpPr>
        <p:spPr>
          <a:xfrm>
            <a:off x="5655325" y="1410450"/>
            <a:ext cx="238500" cy="136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" name="Google Shape;86;p14"/>
          <p:cNvSpPr txBox="1"/>
          <p:nvPr/>
        </p:nvSpPr>
        <p:spPr>
          <a:xfrm>
            <a:off x="7602850" y="2575000"/>
            <a:ext cx="14841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Matrices_final</a:t>
            </a:r>
            <a:endParaRPr/>
          </a:p>
        </p:txBody>
      </p:sp>
      <p:cxnSp>
        <p:nvCxnSpPr>
          <p:cNvPr id="87" name="Google Shape;87;p14"/>
          <p:cNvCxnSpPr/>
          <p:nvPr/>
        </p:nvCxnSpPr>
        <p:spPr>
          <a:xfrm>
            <a:off x="6428700" y="3089400"/>
            <a:ext cx="797700" cy="63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" name="Google Shape;88;p14"/>
          <p:cNvSpPr txBox="1"/>
          <p:nvPr/>
        </p:nvSpPr>
        <p:spPr>
          <a:xfrm>
            <a:off x="7913350" y="3334950"/>
            <a:ext cx="1024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Train Final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CorrNet</a:t>
            </a:r>
            <a:endParaRPr sz="1000"/>
          </a:p>
        </p:txBody>
      </p:sp>
      <p:cxnSp>
        <p:nvCxnSpPr>
          <p:cNvPr id="89" name="Google Shape;89;p14"/>
          <p:cNvCxnSpPr>
            <a:endCxn id="86" idx="2"/>
          </p:cNvCxnSpPr>
          <p:nvPr/>
        </p:nvCxnSpPr>
        <p:spPr>
          <a:xfrm flipH="1" rot="10800000">
            <a:off x="7341400" y="2977600"/>
            <a:ext cx="1003500" cy="75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90" name="Google Shape;90;p14"/>
          <p:cNvGraphicFramePr/>
          <p:nvPr/>
        </p:nvGraphicFramePr>
        <p:xfrm>
          <a:off x="203475" y="1450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{8BD43843-B7F3-426F-A7C2-B4D7D39E8D85}</a:tableStyleId>
              </a:tblPr>
              <a:tblGrid>
                <a:gridCol w="1656900"/>
              </a:tblGrid>
              <a:tr h="2600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91" name="Google Shape;91;p14"/>
          <p:cNvGraphicFramePr/>
          <p:nvPr/>
        </p:nvGraphicFramePr>
        <p:xfrm>
          <a:off x="2983250" y="97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{8BD43843-B7F3-426F-A7C2-B4D7D39E8D85}</a:tableStyleId>
              </a:tblPr>
              <a:tblGrid>
                <a:gridCol w="797700"/>
              </a:tblGrid>
              <a:tr h="12611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92" name="Google Shape;92;p14"/>
          <p:cNvGraphicFramePr/>
          <p:nvPr/>
        </p:nvGraphicFramePr>
        <p:xfrm>
          <a:off x="2986925" y="23429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{8BD43843-B7F3-426F-A7C2-B4D7D39E8D85}</a:tableStyleId>
              </a:tblPr>
              <a:tblGrid>
                <a:gridCol w="797700"/>
              </a:tblGrid>
              <a:tr h="12611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93" name="Google Shape;93;p14"/>
          <p:cNvGraphicFramePr/>
          <p:nvPr/>
        </p:nvGraphicFramePr>
        <p:xfrm>
          <a:off x="2986925" y="3700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{8BD43843-B7F3-426F-A7C2-B4D7D39E8D85}</a:tableStyleId>
              </a:tblPr>
              <a:tblGrid>
                <a:gridCol w="797700"/>
              </a:tblGrid>
              <a:tr h="12611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ctrTitle"/>
          </p:nvPr>
        </p:nvSpPr>
        <p:spPr>
          <a:xfrm>
            <a:off x="147950" y="162750"/>
            <a:ext cx="8520600" cy="7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71CC1F"/>
                </a:solidFill>
                <a:latin typeface="Lato"/>
                <a:ea typeface="Lato"/>
                <a:cs typeface="Lato"/>
                <a:sym typeface="Lato"/>
              </a:rPr>
              <a:t>Research Areas/Extensions</a:t>
            </a:r>
            <a:endParaRPr sz="3000"/>
          </a:p>
        </p:txBody>
      </p:sp>
      <p:sp>
        <p:nvSpPr>
          <p:cNvPr id="99" name="Google Shape;99;p15"/>
          <p:cNvSpPr txBox="1"/>
          <p:nvPr>
            <p:ph idx="1" type="subTitle"/>
          </p:nvPr>
        </p:nvSpPr>
        <p:spPr>
          <a:xfrm>
            <a:off x="41000" y="982550"/>
            <a:ext cx="8734500" cy="3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When considering a large number of attributes, many images may not contain all of these attributes.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For example, in a housing domain, if our attribute space consists of “bed”, “lamp” and “dresser”, one particular image may only have a “bed” and a “lamp”. 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can explore what value for the text component we would give the CorrNet for an image (a bedroom) where the attribute is not present (no dresser)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Ideas: we could use a vector of 0’s, or use vector orthogonal to the attribute that is not contained in the image.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Can we feed in (attribute, image) pairs and the whole image, or can we experiment with image segmentation and feed in (attribute, segmented image) -- which performs better?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